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37" roundtripDataSignature="AMtx7mimWAOGlivzXM52FRGD3Gx+qJwl/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DR. PARVEEN A/P THANABALEN (MOH)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976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8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customschemas.google.com/relationships/presentationmetadata" Target="metadata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5-10-03T02:53:15.283" idx="1">
    <p:pos x="1680" y="0"/>
    <p:text>tukar latest image of algo 2</p:text>
    <p:extLst>
      <p:ext uri="{C676402C-5697-4E1C-873F-D02D1690AC5C}">
        <p15:threadingInfo xmlns:p15="http://schemas.microsoft.com/office/powerpoint/2012/main" timeZoneBias="0"/>
      </p:ext>
      <p:ext uri="http://customooxmlschemas.google.com/">
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commentPostId="AAABr4fJfTI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MY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5" name="Google Shape;145;p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3" name="Google Shape;20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09" name="Google Shape;209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4" name="Google Shape;214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0" name="Google Shape;220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25" name="Google Shape;225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0" name="Google Shape;230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5" name="Google Shape;235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p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0" name="Google Shape;240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46" name="Google Shape;246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2" name="Google Shape;25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7" name="Google Shape;157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57" name="Google Shape;257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64" name="Google Shape;264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0" name="Google Shape;270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75" name="Google Shape;275;p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Google Shape;279;p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0" name="Google Shape;280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p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86" name="Google Shape;286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2" name="Google Shape;292;p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p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97" name="Google Shape;297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3" name="Google Shape;303;p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Google Shape;307;p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08" name="Google Shape;308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3" name="Google Shape;163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p3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3" name="Google Shape;313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69" name="Google Shape;169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74" name="Google Shape;17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0" name="Google Shape;18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85" name="Google Shape;185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2" name="Google Shape;192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97" name="Google Shape;197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" type="title">
  <p:cSld name="TITLE"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oogle Shape;27;p4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8" name="Google Shape;28;p46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29" name="Google Shape;29;p46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30" name="Google Shape;30;p46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31" name="Google Shape;31;p46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32" name="Google Shape;32;p4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6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34" name="Google Shape;34;p46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35" name="Google Shape;35;p46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36" name="Google Shape;36;p4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" name="Google Shape;37;p46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8" name="Google Shape;38;p46"/>
          <p:cNvSpPr txBox="1"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r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400"/>
              <a:buFont typeface="Trebuchet MS"/>
              <a:buNone/>
              <a:defRPr sz="5400">
                <a:solidFill>
                  <a:schemeClr val="accent1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46"/>
          <p:cNvSpPr txBox="1"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r">
              <a:spcBef>
                <a:spcPts val="1000"/>
              </a:spcBef>
              <a:spcAft>
                <a:spcPts val="0"/>
              </a:spcAft>
              <a:buSzPts val="1440"/>
              <a:buNone/>
              <a:defRPr>
                <a:solidFill>
                  <a:srgbClr val="7F7F7F"/>
                </a:solidFill>
              </a:defRPr>
            </a:lvl1pPr>
            <a:lvl2pPr lvl="1" algn="ctr">
              <a:spcBef>
                <a:spcPts val="1000"/>
              </a:spcBef>
              <a:spcAft>
                <a:spcPts val="0"/>
              </a:spcAft>
              <a:buSzPts val="128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1000"/>
              </a:spcBef>
              <a:spcAft>
                <a:spcPts val="0"/>
              </a:spcAft>
              <a:buSzPts val="112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1000"/>
              </a:spcBef>
              <a:spcAft>
                <a:spcPts val="0"/>
              </a:spcAft>
              <a:buSzPts val="960"/>
              <a:buNone/>
              <a:defRPr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46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46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4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aption">
  <p:cSld name="Title and Caption"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5"/>
          <p:cNvSpPr txBox="1"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6" name="Google Shape;96;p55"/>
          <p:cNvSpPr txBox="1"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97" name="Google Shape;97;p55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8" name="Google Shape;98;p55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9" name="Google Shape;99;p5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with Caption">
  <p:cSld name="Quote with Caption"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56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2" name="Google Shape;102;p56"/>
          <p:cNvSpPr txBox="1">
            <a:spLocks noGrp="1"/>
          </p:cNvSpPr>
          <p:nvPr>
            <p:ph type="body" idx="1"/>
          </p:nvPr>
        </p:nvSpPr>
        <p:spPr>
          <a:xfrm>
            <a:off x="1366139" y="3632200"/>
            <a:ext cx="7224524" cy="38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 sz="16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03" name="Google Shape;103;p56"/>
          <p:cNvSpPr txBox="1">
            <a:spLocks noGrp="1"/>
          </p:cNvSpPr>
          <p:nvPr>
            <p:ph type="body" idx="2"/>
          </p:nvPr>
        </p:nvSpPr>
        <p:spPr>
          <a:xfrm>
            <a:off x="677335" y="4470400"/>
            <a:ext cx="8596668" cy="1570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04" name="Google Shape;104;p56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5" name="Google Shape;105;p56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56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  <p:sp>
        <p:nvSpPr>
          <p:cNvPr id="107" name="Google Shape;107;p56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08" name="Google Shape;108;p56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 sz="1400" b="0" i="0" u="none" strike="noStrike" cap="none">
              <a:solidFill>
                <a:srgbClr val="BFE47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me Card">
  <p:cSld name="Name Card"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57"/>
          <p:cNvSpPr txBox="1"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1" name="Google Shape;111;p57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57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3" name="Google Shape;113;p57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4" name="Google Shape;114;p5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Name Card">
  <p:cSld name="Quote Name Card"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8"/>
          <p:cNvSpPr txBox="1"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17" name="Google Shape;117;p58"/>
          <p:cNvSpPr txBox="1">
            <a:spLocks noGrp="1"/>
          </p:cNvSpPr>
          <p:nvPr>
            <p:ph type="body" idx="1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rgbClr val="3F3F3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18" name="Google Shape;118;p58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58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58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1" name="Google Shape;121;p5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  <p:sp>
        <p:nvSpPr>
          <p:cNvPr id="122" name="Google Shape;122;p58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“</a:t>
            </a:r>
            <a:endParaRPr/>
          </a:p>
        </p:txBody>
      </p:sp>
      <p:sp>
        <p:nvSpPr>
          <p:cNvPr id="123" name="Google Shape;123;p58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8000" b="0" i="0" u="none" strike="noStrike" cap="none">
                <a:solidFill>
                  <a:srgbClr val="BFE471"/>
                </a:solidFill>
                <a:latin typeface="Arial"/>
                <a:ea typeface="Arial"/>
                <a:cs typeface="Arial"/>
                <a:sym typeface="Arial"/>
              </a:rPr>
              <a:t>”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rue or False">
  <p:cSld name="True or False"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59"/>
          <p:cNvSpPr txBox="1"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400"/>
              <a:buFont typeface="Trebuchet MS"/>
              <a:buNone/>
              <a:defRPr sz="44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6" name="Google Shape;126;p59"/>
          <p:cNvSpPr txBox="1">
            <a:spLocks noGrp="1"/>
          </p:cNvSpPr>
          <p:nvPr>
            <p:ph type="body" idx="1"/>
          </p:nvPr>
        </p:nvSpPr>
        <p:spPr>
          <a:xfrm>
            <a:off x="677332" y="4013200"/>
            <a:ext cx="8596669" cy="514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Font typeface="Trebuchet MS"/>
              <a:buNone/>
              <a:defRPr sz="2400">
                <a:solidFill>
                  <a:schemeClr val="accent1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280"/>
              <a:buFont typeface="Trebuchet MS"/>
              <a:buNone/>
              <a:defRPr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120"/>
              <a:buFont typeface="Trebuchet MS"/>
              <a:buNone/>
              <a:defRPr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960"/>
              <a:buFont typeface="Trebuchet MS"/>
              <a:buNone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27" name="Google Shape;127;p59"/>
          <p:cNvSpPr txBox="1">
            <a:spLocks noGrp="1"/>
          </p:cNvSpPr>
          <p:nvPr>
            <p:ph type="body" idx="2"/>
          </p:nvPr>
        </p:nvSpPr>
        <p:spPr>
          <a:xfrm>
            <a:off x="677335" y="4527448"/>
            <a:ext cx="8596668" cy="15139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128" name="Google Shape;128;p59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59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0" name="Google Shape;130;p5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60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3" name="Google Shape;133;p60"/>
          <p:cNvSpPr txBox="1">
            <a:spLocks noGrp="1"/>
          </p:cNvSpPr>
          <p:nvPr>
            <p:ph type="body" idx="1"/>
          </p:nvPr>
        </p:nvSpPr>
        <p:spPr>
          <a:xfrm rot="5400000">
            <a:off x="3035281" y="-197358"/>
            <a:ext cx="3880773" cy="85966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34" name="Google Shape;134;p60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5" name="Google Shape;135;p60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6" name="Google Shape;136;p6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61"/>
          <p:cNvSpPr txBox="1">
            <a:spLocks noGrp="1"/>
          </p:cNvSpPr>
          <p:nvPr>
            <p:ph type="title"/>
          </p:nvPr>
        </p:nvSpPr>
        <p:spPr>
          <a:xfrm rot="5400000">
            <a:off x="5994319" y="2582953"/>
            <a:ext cx="5251451" cy="13047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9" name="Google Shape;139;p61"/>
          <p:cNvSpPr txBox="1">
            <a:spLocks noGrp="1"/>
          </p:cNvSpPr>
          <p:nvPr>
            <p:ph type="body" idx="1"/>
          </p:nvPr>
        </p:nvSpPr>
        <p:spPr>
          <a:xfrm rot="5400000">
            <a:off x="1581685" y="-294750"/>
            <a:ext cx="5251450" cy="70601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140" name="Google Shape;140;p61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1" name="Google Shape;141;p61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2" name="Google Shape;142;p6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47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47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46" name="Google Shape;46;p47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47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47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48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48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48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49"/>
          <p:cNvSpPr txBox="1"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4000"/>
              <a:buFont typeface="Trebuchet MS"/>
              <a:buNone/>
              <a:defRPr sz="4000" b="0" cap="none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49"/>
          <p:cNvSpPr txBox="1"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>
                <a:solidFill>
                  <a:srgbClr val="7F7F7F"/>
                </a:solidFill>
              </a:defRPr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>
                <a:solidFill>
                  <a:srgbClr val="888888"/>
                </a:solidFill>
              </a:defRPr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>
                <a:solidFill>
                  <a:srgbClr val="888888"/>
                </a:solidFill>
              </a:defRPr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56" name="Google Shape;56;p49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49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49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50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50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4184035" cy="38807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2" name="Google Shape;62;p50"/>
          <p:cNvSpPr txBox="1">
            <a:spLocks noGrp="1"/>
          </p:cNvSpPr>
          <p:nvPr>
            <p:ph type="body" idx="2"/>
          </p:nvPr>
        </p:nvSpPr>
        <p:spPr>
          <a:xfrm>
            <a:off x="5089970" y="2160589"/>
            <a:ext cx="4184034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63" name="Google Shape;63;p50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50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50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51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51"/>
          <p:cNvSpPr txBox="1"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69" name="Google Shape;69;p51"/>
          <p:cNvSpPr txBox="1">
            <a:spLocks noGrp="1"/>
          </p:cNvSpPr>
          <p:nvPr>
            <p:ph type="body" idx="2"/>
          </p:nvPr>
        </p:nvSpPr>
        <p:spPr>
          <a:xfrm>
            <a:off x="675745" y="2737245"/>
            <a:ext cx="4185623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70" name="Google Shape;70;p51"/>
          <p:cNvSpPr txBox="1">
            <a:spLocks noGrp="1"/>
          </p:cNvSpPr>
          <p:nvPr>
            <p:ph type="body" idx="3"/>
          </p:nvPr>
        </p:nvSpPr>
        <p:spPr>
          <a:xfrm>
            <a:off x="5088383" y="2160983"/>
            <a:ext cx="4185618" cy="576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920"/>
              <a:buNone/>
              <a:defRPr sz="2400" b="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600"/>
              <a:buNone/>
              <a:defRPr sz="2000" b="1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1440"/>
              <a:buNone/>
              <a:defRPr sz="1800" b="1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1280"/>
              <a:buNone/>
              <a:defRPr sz="1600" b="1"/>
            </a:lvl9pPr>
          </a:lstStyle>
          <a:p>
            <a:endParaRPr/>
          </a:p>
        </p:txBody>
      </p:sp>
      <p:sp>
        <p:nvSpPr>
          <p:cNvPr id="71" name="Google Shape;71;p51"/>
          <p:cNvSpPr txBox="1">
            <a:spLocks noGrp="1"/>
          </p:cNvSpPr>
          <p:nvPr>
            <p:ph type="body" idx="4"/>
          </p:nvPr>
        </p:nvSpPr>
        <p:spPr>
          <a:xfrm>
            <a:off x="5088384" y="2737245"/>
            <a:ext cx="4185617" cy="33041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72" name="Google Shape;72;p51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51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51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52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52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52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52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53"/>
          <p:cNvSpPr txBox="1"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Trebuchet MS"/>
              <a:buNone/>
              <a:defRPr sz="20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53"/>
          <p:cNvSpPr txBox="1">
            <a:spLocks noGrp="1"/>
          </p:cNvSpPr>
          <p:nvPr>
            <p:ph type="body" idx="1"/>
          </p:nvPr>
        </p:nvSpPr>
        <p:spPr>
          <a:xfrm>
            <a:off x="4760461" y="514924"/>
            <a:ext cx="4513541" cy="55264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1pPr>
            <a:lvl2pPr marL="914400" lvl="1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2pPr>
            <a:lvl3pPr marL="1371600" lvl="2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3pPr>
            <a:lvl4pPr marL="1828800" lvl="3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4pPr>
            <a:lvl5pPr marL="2286000" lvl="4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5pPr>
            <a:lvl6pPr marL="2743200" lvl="5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6pPr>
            <a:lvl7pPr marL="3200400" lvl="6" indent="-320039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7pPr>
            <a:lvl8pPr marL="3657600" lvl="7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8pPr>
            <a:lvl9pPr marL="4114800" lvl="8" indent="-320040" algn="l">
              <a:spcBef>
                <a:spcPts val="1000"/>
              </a:spcBef>
              <a:spcAft>
                <a:spcPts val="0"/>
              </a:spcAft>
              <a:buSzPts val="1440"/>
              <a:buChar char="►"/>
              <a:defRPr/>
            </a:lvl9pPr>
          </a:lstStyle>
          <a:p>
            <a:endParaRPr/>
          </a:p>
        </p:txBody>
      </p:sp>
      <p:sp>
        <p:nvSpPr>
          <p:cNvPr id="83" name="Google Shape;83;p53"/>
          <p:cNvSpPr txBox="1">
            <a:spLocks noGrp="1"/>
          </p:cNvSpPr>
          <p:nvPr>
            <p:ph type="body" idx="2"/>
          </p:nvPr>
        </p:nvSpPr>
        <p:spPr>
          <a:xfrm>
            <a:off x="677334" y="2777069"/>
            <a:ext cx="3854528" cy="25844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1120"/>
              <a:buNone/>
              <a:defRPr sz="14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9pPr>
          </a:lstStyle>
          <a:p>
            <a:endParaRPr/>
          </a:p>
        </p:txBody>
      </p:sp>
      <p:sp>
        <p:nvSpPr>
          <p:cNvPr id="84" name="Google Shape;84;p53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53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53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54"/>
          <p:cNvSpPr txBox="1"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Trebuchet MS"/>
              <a:buNone/>
              <a:defRPr sz="2400" b="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54"/>
          <p:cNvSpPr>
            <a:spLocks noGrp="1"/>
          </p:cNvSpPr>
          <p:nvPr>
            <p:ph type="pic" idx="2"/>
          </p:nvPr>
        </p:nvSpPr>
        <p:spPr>
          <a:xfrm>
            <a:off x="677334" y="609600"/>
            <a:ext cx="8596668" cy="3845718"/>
          </a:xfrm>
          <a:prstGeom prst="rect">
            <a:avLst/>
          </a:prstGeom>
          <a:noFill/>
          <a:ln>
            <a:noFill/>
          </a:ln>
        </p:spPr>
      </p:sp>
      <p:sp>
        <p:nvSpPr>
          <p:cNvPr id="90" name="Google Shape;90;p54"/>
          <p:cNvSpPr txBox="1">
            <a:spLocks noGrp="1"/>
          </p:cNvSpPr>
          <p:nvPr>
            <p:ph type="body" idx="1"/>
          </p:nvPr>
        </p:nvSpPr>
        <p:spPr>
          <a:xfrm>
            <a:off x="677334" y="5367338"/>
            <a:ext cx="8596667" cy="674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1pPr>
            <a:lvl2pPr marL="914400" lvl="1" indent="-228600" algn="l">
              <a:spcBef>
                <a:spcPts val="1000"/>
              </a:spcBef>
              <a:spcAft>
                <a:spcPts val="0"/>
              </a:spcAft>
              <a:buSzPts val="960"/>
              <a:buNone/>
              <a:defRPr sz="1200"/>
            </a:lvl2pPr>
            <a:lvl3pPr marL="1371600" lvl="2" indent="-228600" algn="l">
              <a:spcBef>
                <a:spcPts val="1000"/>
              </a:spcBef>
              <a:spcAft>
                <a:spcPts val="0"/>
              </a:spcAft>
              <a:buSzPts val="800"/>
              <a:buNone/>
              <a:defRPr sz="1000"/>
            </a:lvl3pPr>
            <a:lvl4pPr marL="1828800" lvl="3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4pPr>
            <a:lvl5pPr marL="2286000" lvl="4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5pPr>
            <a:lvl6pPr marL="2743200" lvl="5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6pPr>
            <a:lvl7pPr marL="3200400" lvl="6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7pPr>
            <a:lvl8pPr marL="3657600" lvl="7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8pPr>
            <a:lvl9pPr marL="4114800" lvl="8" indent="-228600" algn="l">
              <a:spcBef>
                <a:spcPts val="1000"/>
              </a:spcBef>
              <a:spcAft>
                <a:spcPts val="0"/>
              </a:spcAft>
              <a:buSzPts val="720"/>
              <a:buNone/>
              <a:defRPr sz="900"/>
            </a:lvl9pPr>
          </a:lstStyle>
          <a:p>
            <a:endParaRPr/>
          </a:p>
        </p:txBody>
      </p:sp>
      <p:sp>
        <p:nvSpPr>
          <p:cNvPr id="91" name="Google Shape;91;p54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2" name="Google Shape;92;p54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3" name="Google Shape;93;p54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4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1" name="Google Shape;11;p45"/>
            <p:cNvCxnSpPr/>
            <p:nvPr/>
          </p:nvCxnSpPr>
          <p:spPr>
            <a:xfrm>
              <a:off x="9371012" y="0"/>
              <a:ext cx="1219200" cy="6858000"/>
            </a:xfrm>
            <a:prstGeom prst="straightConnector1">
              <a:avLst/>
            </a:prstGeom>
            <a:noFill/>
            <a:ln w="9525" cap="flat" cmpd="sng">
              <a:solidFill>
                <a:srgbClr val="BFBFBF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2" name="Google Shape;12;p45"/>
            <p:cNvCxnSpPr/>
            <p:nvPr/>
          </p:nvCxnSpPr>
          <p:spPr>
            <a:xfrm flipH="1">
              <a:off x="7425267" y="3681413"/>
              <a:ext cx="4763558" cy="3176587"/>
            </a:xfrm>
            <a:prstGeom prst="straightConnector1">
              <a:avLst/>
            </a:prstGeom>
            <a:noFill/>
            <a:ln w="9525" cap="flat" cmpd="sng">
              <a:solidFill>
                <a:srgbClr val="D8D8D8"/>
              </a:solidFill>
              <a:prstDash val="solid"/>
              <a:round/>
              <a:headEnd type="none" w="sm" len="sm"/>
              <a:tailEnd type="none" w="sm" len="sm"/>
            </a:ln>
          </p:spPr>
        </p:cxnSp>
        <p:sp>
          <p:nvSpPr>
            <p:cNvPr id="13" name="Google Shape;13;p45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 extrusionOk="0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29803"/>
              </a:schemeClr>
            </a:solidFill>
            <a:ln>
              <a:noFill/>
            </a:ln>
          </p:spPr>
        </p:sp>
        <p:sp>
          <p:nvSpPr>
            <p:cNvPr id="14" name="Google Shape;14;p4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 extrusionOk="0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</p:spPr>
        </p:sp>
        <p:sp>
          <p:nvSpPr>
            <p:cNvPr id="15" name="Google Shape;15;p45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1764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" name="Google Shape;16;p45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 extrusionOk="0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3F7818">
                <a:alpha val="69803"/>
              </a:srgbClr>
            </a:solidFill>
            <a:ln>
              <a:noFill/>
            </a:ln>
          </p:spPr>
        </p:sp>
        <p:sp>
          <p:nvSpPr>
            <p:cNvPr id="17" name="Google Shape;17;p45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 extrusionOk="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rgbClr val="BFE471">
                <a:alpha val="69803"/>
              </a:srgbClr>
            </a:solidFill>
            <a:ln>
              <a:noFill/>
            </a:ln>
          </p:spPr>
        </p:sp>
        <p:sp>
          <p:nvSpPr>
            <p:cNvPr id="18" name="Google Shape;18;p45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 extrusionOk="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4705"/>
              </a:schemeClr>
            </a:solidFill>
            <a:ln>
              <a:noFill/>
            </a:ln>
          </p:spPr>
        </p:sp>
        <p:sp>
          <p:nvSpPr>
            <p:cNvPr id="19" name="Google Shape;19;p45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0" name="Google Shape;20;p45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4705"/>
              </a:scheme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1" name="Google Shape;21;p45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Trebuchet MS"/>
              <a:buNone/>
              <a:defRPr sz="3600" b="0" i="0" u="none" strike="noStrike" cap="none">
                <a:solidFill>
                  <a:schemeClr val="accen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22" name="Google Shape;22;p45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2004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440"/>
              <a:buFont typeface="Noto Sans Symbols"/>
              <a:buChar char="►"/>
              <a:defRPr sz="18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 marL="914400" marR="0" lvl="1" indent="-30988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280"/>
              <a:buFont typeface="Noto Sans Symbols"/>
              <a:buChar char="►"/>
              <a:defRPr sz="16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 marL="1371600" marR="0" lvl="2" indent="-29971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1120"/>
              <a:buFont typeface="Noto Sans Symbols"/>
              <a:buChar char="►"/>
              <a:defRPr sz="14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 marL="1828800" marR="0" lvl="3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 marL="2286000" marR="0" lvl="4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 marL="2743200" marR="0" lvl="5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 marL="3200400" marR="0" lvl="6" indent="-289560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 marL="3657600" marR="0" lvl="7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 marL="4114800" marR="0" lvl="8" indent="-289559" algn="l" rtl="0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ts val="960"/>
              <a:buFont typeface="Noto Sans Symbols"/>
              <a:buChar char="►"/>
              <a:defRPr sz="1200" b="0" i="0" u="none" strike="noStrike" cap="none">
                <a:solidFill>
                  <a:srgbClr val="3F3F3F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23" name="Google Shape;23;p45"/>
          <p:cNvSpPr txBox="1">
            <a:spLocks noGrp="1"/>
          </p:cNvSpPr>
          <p:nvPr>
            <p:ph type="dt" idx="10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" name="Google Shape;24;p45"/>
          <p:cNvSpPr txBox="1">
            <a:spLocks noGrp="1"/>
          </p:cNvSpPr>
          <p:nvPr>
            <p:ph type="ftr" idx="11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9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45"/>
          <p:cNvSpPr txBox="1">
            <a:spLocks noGrp="1"/>
          </p:cNvSpPr>
          <p:nvPr>
            <p:ph type="sldNum" idx="12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MY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comments" Target="../comments/commen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44"/>
          <p:cNvSpPr txBox="1"/>
          <p:nvPr/>
        </p:nvSpPr>
        <p:spPr>
          <a:xfrm>
            <a:off x="941696" y="464024"/>
            <a:ext cx="4490113" cy="6155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1600" b="1" i="0" u="none" strike="noStrike" cap="none">
                <a:solidFill>
                  <a:srgbClr val="000000"/>
                </a:solidFill>
                <a:latin typeface="Arial Rounded"/>
                <a:ea typeface="Arial Rounded"/>
                <a:cs typeface="Arial Rounded"/>
                <a:sym typeface="Arial Rounded"/>
              </a:rPr>
              <a:t>TRAINING of CORE  TRAINERS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8" name="Google Shape;148;p44"/>
          <p:cNvSpPr txBox="1"/>
          <p:nvPr/>
        </p:nvSpPr>
        <p:spPr>
          <a:xfrm>
            <a:off x="941696" y="1079577"/>
            <a:ext cx="5868537" cy="7386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2400" b="1" i="0" u="none" strike="noStrike" cap="none">
                <a:solidFill>
                  <a:srgbClr val="000000"/>
                </a:solidFill>
                <a:latin typeface="Arial Rounded"/>
                <a:ea typeface="Arial Rounded"/>
                <a:cs typeface="Arial Rounded"/>
                <a:sym typeface="Arial Rounded"/>
              </a:rPr>
              <a:t>CLINICAL PRACTICE GUIDELINES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9" name="Google Shape;149;p44"/>
          <p:cNvSpPr txBox="1"/>
          <p:nvPr/>
        </p:nvSpPr>
        <p:spPr>
          <a:xfrm>
            <a:off x="118280" y="2064620"/>
            <a:ext cx="11955440" cy="16004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4000" b="1" i="0" u="none" strike="noStrike" cap="none">
                <a:solidFill>
                  <a:srgbClr val="000000"/>
                </a:solidFill>
                <a:latin typeface="Arial Rounded"/>
                <a:ea typeface="Arial Rounded"/>
                <a:cs typeface="Arial Rounded"/>
                <a:sym typeface="Arial Rounded"/>
              </a:rPr>
              <a:t>MANAGEMENT of EARLY CHILDHOOD CARIES</a:t>
            </a:r>
            <a:endParaRPr/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MY" sz="4000" b="1" i="0" u="none" strike="noStrike" cap="none">
                <a:solidFill>
                  <a:srgbClr val="000000"/>
                </a:solidFill>
                <a:latin typeface="Arial Rounded"/>
                <a:ea typeface="Arial Rounded"/>
                <a:cs typeface="Arial Rounded"/>
                <a:sym typeface="Arial Rounded"/>
              </a:rPr>
              <a:t>(3</a:t>
            </a:r>
            <a:r>
              <a:rPr lang="en-MY" sz="4000" b="1" i="0" u="none" strike="noStrike" cap="none" baseline="30000">
                <a:solidFill>
                  <a:srgbClr val="000000"/>
                </a:solidFill>
                <a:latin typeface="Arial Rounded"/>
                <a:ea typeface="Arial Rounded"/>
                <a:cs typeface="Arial Rounded"/>
                <a:sym typeface="Arial Rounded"/>
              </a:rPr>
              <a:t>RD</a:t>
            </a:r>
            <a:r>
              <a:rPr lang="en-MY" sz="4000" b="1" i="0" u="none" strike="noStrike" cap="none">
                <a:solidFill>
                  <a:srgbClr val="000000"/>
                </a:solidFill>
                <a:latin typeface="Arial Rounded"/>
                <a:ea typeface="Arial Rounded"/>
                <a:cs typeface="Arial Rounded"/>
                <a:sym typeface="Arial Rounded"/>
              </a:rPr>
              <a:t> EDITION)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9307" y="4458428"/>
            <a:ext cx="1897039" cy="1897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44"/>
          <p:cNvPicPr preferRelativeResize="0"/>
          <p:nvPr/>
        </p:nvPicPr>
        <p:blipFill rotWithShape="1">
          <a:blip r:embed="rId4">
            <a:alphaModFix/>
          </a:blip>
          <a:srcRect l="4483" t="8839" r="3523" b="9537"/>
          <a:stretch/>
        </p:blipFill>
        <p:spPr>
          <a:xfrm>
            <a:off x="7895230" y="85792"/>
            <a:ext cx="3937379" cy="1963081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44"/>
          <p:cNvSpPr/>
          <p:nvPr/>
        </p:nvSpPr>
        <p:spPr>
          <a:xfrm>
            <a:off x="2292823" y="5083780"/>
            <a:ext cx="726061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</a:pPr>
            <a:r>
              <a:rPr lang="en-MY"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Case discussion 2</a:t>
            </a:r>
            <a:endParaRPr sz="18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4" name="Google Shape;154;p4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112991" y="4078150"/>
            <a:ext cx="1719618" cy="2657593"/>
          </a:xfrm>
          <a:prstGeom prst="rect">
            <a:avLst/>
          </a:prstGeom>
          <a:noFill/>
          <a:ln w="76200" cap="flat" cmpd="sng">
            <a:solidFill>
              <a:srgbClr val="486112"/>
            </a:solidFill>
            <a:prstDash val="solid"/>
            <a:round/>
            <a:headEnd type="none" w="sm" len="sm"/>
            <a:tailEnd type="none" w="sm" len="sm"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1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MY" sz="4400" b="1">
                <a:solidFill>
                  <a:srgbClr val="2A5010"/>
                </a:solidFill>
              </a:rPr>
              <a:t>Answer 3: </a:t>
            </a:r>
            <a:endParaRPr>
              <a:solidFill>
                <a:srgbClr val="2A5010"/>
              </a:solidFill>
            </a:endParaRPr>
          </a:p>
        </p:txBody>
      </p:sp>
      <p:sp>
        <p:nvSpPr>
          <p:cNvPr id="206" name="Google Shape;206;p11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endParaRPr sz="4000" b="1"/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endParaRPr sz="4000" b="1"/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rPr lang="en-MY" sz="4500"/>
              <a:t>High risk</a:t>
            </a:r>
            <a:endParaRPr sz="45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" name="Google Shape;211;p1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27649" y="329068"/>
            <a:ext cx="6336703" cy="619986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13"/>
          <p:cNvSpPr txBox="1">
            <a:spLocks noGrp="1"/>
          </p:cNvSpPr>
          <p:nvPr>
            <p:ph type="title"/>
          </p:nvPr>
        </p:nvSpPr>
        <p:spPr>
          <a:xfrm>
            <a:off x="677324" y="609600"/>
            <a:ext cx="100149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MY" sz="4400" b="1">
                <a:solidFill>
                  <a:srgbClr val="2A5010"/>
                </a:solidFill>
              </a:rPr>
              <a:t>Question 4: </a:t>
            </a:r>
            <a:endParaRPr>
              <a:solidFill>
                <a:srgbClr val="2A5010"/>
              </a:solidFill>
            </a:endParaRPr>
          </a:p>
        </p:txBody>
      </p:sp>
      <p:sp>
        <p:nvSpPr>
          <p:cNvPr id="217" name="Google Shape;217;p13"/>
          <p:cNvSpPr txBox="1">
            <a:spLocks noGrp="1"/>
          </p:cNvSpPr>
          <p:nvPr>
            <p:ph type="body" idx="1"/>
          </p:nvPr>
        </p:nvSpPr>
        <p:spPr>
          <a:xfrm>
            <a:off x="1981200" y="2060849"/>
            <a:ext cx="8229600" cy="4065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sz="3200" b="1"/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200" b="1"/>
              <a:t>Based on her caries risk, what preventive strategies would you advice</a:t>
            </a:r>
            <a:r>
              <a:rPr lang="en-MY" sz="3200"/>
              <a:t>?</a:t>
            </a:r>
            <a:endParaRPr/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14"/>
          <p:cNvSpPr txBox="1">
            <a:spLocks noGrp="1"/>
          </p:cNvSpPr>
          <p:nvPr>
            <p:ph type="body" idx="1"/>
          </p:nvPr>
        </p:nvSpPr>
        <p:spPr>
          <a:xfrm>
            <a:off x="1981200" y="764705"/>
            <a:ext cx="8229600" cy="5361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400" b="1"/>
              <a:t>Answer 4:</a:t>
            </a:r>
            <a:endParaRPr sz="4800" b="1"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MY" sz="3200">
                <a:latin typeface="Arial"/>
                <a:ea typeface="Arial"/>
                <a:cs typeface="Arial"/>
                <a:sym typeface="Arial"/>
              </a:rPr>
              <a:t>Drink optimally fluoridated water (alternatively, take fluoride supplements in regions deficient fluoridated water supplies) 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MY" sz="3200">
                <a:latin typeface="Arial"/>
                <a:ea typeface="Arial"/>
                <a:cs typeface="Arial"/>
                <a:sym typeface="Arial"/>
              </a:rPr>
              <a:t>Twice daily brushing with fluoridated toothpaste (1000-1500 ppm fluoride)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MY" sz="3200">
                <a:latin typeface="Arial"/>
                <a:ea typeface="Arial"/>
                <a:cs typeface="Arial"/>
                <a:sym typeface="Arial"/>
              </a:rPr>
              <a:t>Professional topical fluoride treatment every three months 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MY" sz="3200">
                <a:latin typeface="Arial"/>
                <a:ea typeface="Arial"/>
                <a:cs typeface="Arial"/>
                <a:sym typeface="Arial"/>
              </a:rPr>
              <a:t>Silver diamine fluoride on cavitated lesions</a:t>
            </a: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" name="Google Shape;227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82075" y="94375"/>
            <a:ext cx="7265676" cy="6448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" name="Google Shape;232;p16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870525" y="2120975"/>
            <a:ext cx="10425900" cy="2111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Google Shape;237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667000" y="0"/>
            <a:ext cx="6858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Google Shape;242;p18"/>
          <p:cNvSpPr txBox="1">
            <a:spLocks noGrp="1"/>
          </p:cNvSpPr>
          <p:nvPr>
            <p:ph type="title"/>
          </p:nvPr>
        </p:nvSpPr>
        <p:spPr>
          <a:xfrm>
            <a:off x="677324" y="609600"/>
            <a:ext cx="94470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MY">
                <a:solidFill>
                  <a:srgbClr val="2A5010"/>
                </a:solidFill>
              </a:rPr>
              <a:t>Scenario Continues</a:t>
            </a:r>
            <a:endParaRPr>
              <a:solidFill>
                <a:srgbClr val="2A5010"/>
              </a:solidFill>
            </a:endParaRPr>
          </a:p>
        </p:txBody>
      </p:sp>
      <p:sp>
        <p:nvSpPr>
          <p:cNvPr id="243" name="Google Shape;243;p18"/>
          <p:cNvSpPr txBox="1">
            <a:spLocks noGrp="1"/>
          </p:cNvSpPr>
          <p:nvPr>
            <p:ph type="body" idx="1"/>
          </p:nvPr>
        </p:nvSpPr>
        <p:spPr>
          <a:xfrm>
            <a:off x="677325" y="2160600"/>
            <a:ext cx="9927600" cy="424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200"/>
              <a:t>Ms Baiduri’s mother works as a sales clerk and her father works as a e-hailing driver. 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200"/>
              <a:t>Both parents have had multiple teeth restored and a few teeth removed in the past and are using dentures. 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200"/>
              <a:t>Ms Baiduri’s mother is currently pregnant with her second child and is due to deliver soon.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19"/>
          <p:cNvSpPr txBox="1">
            <a:spLocks noGrp="1"/>
          </p:cNvSpPr>
          <p:nvPr>
            <p:ph type="title"/>
          </p:nvPr>
        </p:nvSpPr>
        <p:spPr>
          <a:xfrm>
            <a:off x="677324" y="609600"/>
            <a:ext cx="98112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MY" b="1">
                <a:solidFill>
                  <a:srgbClr val="2A5010"/>
                </a:solidFill>
              </a:rPr>
              <a:t>Question 5: </a:t>
            </a:r>
            <a:endParaRPr>
              <a:solidFill>
                <a:srgbClr val="2A5010"/>
              </a:solidFill>
            </a:endParaRPr>
          </a:p>
        </p:txBody>
      </p:sp>
      <p:sp>
        <p:nvSpPr>
          <p:cNvPr id="249" name="Google Shape;249;p19"/>
          <p:cNvSpPr txBox="1">
            <a:spLocks noGrp="1"/>
          </p:cNvSpPr>
          <p:nvPr>
            <p:ph type="body" idx="1"/>
          </p:nvPr>
        </p:nvSpPr>
        <p:spPr>
          <a:xfrm>
            <a:off x="1981200" y="2060849"/>
            <a:ext cx="8229600" cy="4065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b="1"/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300" b="1"/>
              <a:t>What would you discuss with Ms Baiduri’s parents?</a:t>
            </a:r>
            <a:endParaRPr sz="1900" b="1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20"/>
          <p:cNvSpPr txBox="1">
            <a:spLocks noGrp="1"/>
          </p:cNvSpPr>
          <p:nvPr>
            <p:ph type="body" idx="1"/>
          </p:nvPr>
        </p:nvSpPr>
        <p:spPr>
          <a:xfrm>
            <a:off x="1981200" y="836713"/>
            <a:ext cx="8229600" cy="528945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200" b="1"/>
              <a:t>Answer 5: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MY" sz="3200"/>
              <a:t>Oral health education- to expectant mothers, new mothers and caregivers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MY" sz="3200"/>
              <a:t>Motivational interviewing should be conducted on parents of children with high risk for ECC by trained oral health professionals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MY" sz="3200"/>
              <a:t>Anticipatory guidance should be given to all parents and caregivers of children as early as after birth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3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MY">
                <a:solidFill>
                  <a:srgbClr val="2A5010"/>
                </a:solidFill>
              </a:rPr>
              <a:t>MISS BAIDURI</a:t>
            </a:r>
            <a:endParaRPr>
              <a:solidFill>
                <a:srgbClr val="2A5010"/>
              </a:solidFill>
            </a:endParaRPr>
          </a:p>
        </p:txBody>
      </p:sp>
      <p:sp>
        <p:nvSpPr>
          <p:cNvPr id="160" name="Google Shape;160;p3"/>
          <p:cNvSpPr txBox="1"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342900" lvl="0" indent="-3429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MY" sz="3200">
                <a:solidFill>
                  <a:schemeClr val="dk1"/>
                </a:solidFill>
              </a:rPr>
              <a:t>Ms Baiduri is two years old and has ECC. She bottle-feeds and requires having the bottle to fall asleep at night.</a:t>
            </a:r>
            <a:r>
              <a:rPr lang="en-MY" sz="32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</a:t>
            </a:r>
            <a:endParaRPr/>
          </a:p>
          <a:p>
            <a:pPr marL="342900" lvl="0" indent="-3429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</a:pPr>
            <a:r>
              <a:rPr lang="en-MY" sz="3200"/>
              <a:t>She also has visible plaque on her teeth. 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9" name="Google Shape;259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24000" y="836712"/>
            <a:ext cx="9144000" cy="1197506"/>
          </a:xfrm>
          <a:prstGeom prst="rect">
            <a:avLst/>
          </a:prstGeom>
          <a:noFill/>
          <a:ln>
            <a:noFill/>
          </a:ln>
        </p:spPr>
      </p:pic>
      <p:pic>
        <p:nvPicPr>
          <p:cNvPr id="260" name="Google Shape;260;p2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524000" y="2206750"/>
            <a:ext cx="9144000" cy="122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1" name="Google Shape;261;p2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524000" y="3580463"/>
            <a:ext cx="9144000" cy="124332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22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MY" b="1">
                <a:solidFill>
                  <a:srgbClr val="2A5010"/>
                </a:solidFill>
              </a:rPr>
              <a:t>Question 6: </a:t>
            </a:r>
            <a:endParaRPr>
              <a:solidFill>
                <a:srgbClr val="2A5010"/>
              </a:solidFill>
            </a:endParaRPr>
          </a:p>
        </p:txBody>
      </p:sp>
      <p:sp>
        <p:nvSpPr>
          <p:cNvPr id="267" name="Google Shape;267;p22"/>
          <p:cNvSpPr txBox="1">
            <a:spLocks noGrp="1"/>
          </p:cNvSpPr>
          <p:nvPr>
            <p:ph type="body" idx="1"/>
          </p:nvPr>
        </p:nvSpPr>
        <p:spPr>
          <a:xfrm>
            <a:off x="1981200" y="2412199"/>
            <a:ext cx="8229600" cy="371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300" b="1"/>
              <a:t>What preventive intervention would you recommend for Ms Baiduri?</a:t>
            </a:r>
            <a:r>
              <a:rPr lang="en-MY" sz="3300" b="1">
                <a:latin typeface="Arial"/>
                <a:ea typeface="Arial"/>
                <a:cs typeface="Arial"/>
                <a:sym typeface="Arial"/>
              </a:rPr>
              <a:t>	</a:t>
            </a:r>
            <a:endParaRPr sz="3300" b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3"/>
          <p:cNvSpPr txBox="1">
            <a:spLocks noGrp="1"/>
          </p:cNvSpPr>
          <p:nvPr>
            <p:ph type="body" idx="1"/>
          </p:nvPr>
        </p:nvSpPr>
        <p:spPr>
          <a:xfrm>
            <a:off x="1102425" y="620700"/>
            <a:ext cx="9108300" cy="550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MY" sz="3200" b="1"/>
              <a:t>Answer 6: </a:t>
            </a:r>
            <a:endParaRPr sz="3200"/>
          </a:p>
          <a:p>
            <a:pPr marL="0" lvl="0" indent="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MY" sz="3000"/>
              <a:t>a. Topical fluorides:- </a:t>
            </a:r>
            <a:endParaRPr sz="3000"/>
          </a:p>
          <a:p>
            <a:pPr marL="0" lvl="0" indent="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MY" sz="3000"/>
              <a:t>	a. Diflourosilane (0.9%) three monthly </a:t>
            </a:r>
            <a:r>
              <a:rPr lang="en-MY" sz="3000" b="1" u="sng"/>
              <a:t>or </a:t>
            </a:r>
            <a:endParaRPr sz="3000"/>
          </a:p>
          <a:p>
            <a:pPr marL="0" lvl="0" indent="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MY" sz="3000"/>
              <a:t>	b. Sodium fluoride varnish (5%) three to six </a:t>
            </a:r>
            <a:endParaRPr sz="3000"/>
          </a:p>
          <a:p>
            <a:pPr marL="457200" lvl="0" indent="45720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MY" sz="3000"/>
              <a:t>monthly application</a:t>
            </a:r>
            <a:endParaRPr sz="3000"/>
          </a:p>
          <a:p>
            <a:pPr marL="0" lvl="0" indent="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MY" sz="3000"/>
              <a:t>b. Fissure Sealants should be considered amongst patients with ECC based on:</a:t>
            </a:r>
            <a:endParaRPr sz="3000"/>
          </a:p>
          <a:p>
            <a:pPr marL="0" lvl="0" indent="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MY" sz="3000"/>
              <a:t>	a. caries risk,</a:t>
            </a:r>
            <a:endParaRPr sz="3000"/>
          </a:p>
          <a:p>
            <a:pPr marL="0" lvl="0" indent="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MY" sz="3000"/>
              <a:t>	b. plaque control, </a:t>
            </a:r>
            <a:endParaRPr sz="3000"/>
          </a:p>
          <a:p>
            <a:pPr marL="0" lvl="0" indent="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MY" sz="3000"/>
              <a:t>	c. ability to isolate tooth effectively, </a:t>
            </a:r>
            <a:endParaRPr sz="3000"/>
          </a:p>
          <a:p>
            <a:pPr marL="0" lvl="0" indent="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r>
              <a:rPr lang="en-MY" sz="3000"/>
              <a:t>	d. patient cooperation</a:t>
            </a:r>
            <a:endParaRPr sz="3000"/>
          </a:p>
          <a:p>
            <a:pPr marL="342900" lvl="0" indent="-15494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</a:pP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7" name="Google Shape;277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14800" y="2441300"/>
            <a:ext cx="10485774" cy="1601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Google Shape;282;p25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MY">
                <a:solidFill>
                  <a:srgbClr val="2A5010"/>
                </a:solidFill>
              </a:rPr>
              <a:t>And the Scenario Continues Again,.</a:t>
            </a:r>
            <a:endParaRPr>
              <a:solidFill>
                <a:srgbClr val="2A5010"/>
              </a:solidFill>
            </a:endParaRPr>
          </a:p>
        </p:txBody>
      </p:sp>
      <p:sp>
        <p:nvSpPr>
          <p:cNvPr id="283" name="Google Shape;283;p25"/>
          <p:cNvSpPr txBox="1">
            <a:spLocks noGrp="1"/>
          </p:cNvSpPr>
          <p:nvPr>
            <p:ph type="body" idx="1"/>
          </p:nvPr>
        </p:nvSpPr>
        <p:spPr>
          <a:xfrm>
            <a:off x="1987463" y="1556793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sz="3200">
              <a:latin typeface="Arial"/>
              <a:ea typeface="Arial"/>
              <a:cs typeface="Arial"/>
              <a:sym typeface="Arial"/>
            </a:endParaRPr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200"/>
              <a:t>Nearly a year later, Ms Baiduri’s family comes back to your clinic. 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200"/>
              <a:t>Ms Baiduri is 3-years old and her brother Mr Zul who is about 11 months old. He was born with a mild congenital heart condition</a:t>
            </a:r>
            <a:r>
              <a:rPr lang="en-MY"/>
              <a:t> </a:t>
            </a:r>
            <a:r>
              <a:rPr lang="en-MY" sz="3200"/>
              <a:t>and he is under the follow-up of a local hospital (for his cardiac condition only).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26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MY" sz="4400" b="1">
                <a:solidFill>
                  <a:srgbClr val="2A5010"/>
                </a:solidFill>
              </a:rPr>
              <a:t>Question 7:  </a:t>
            </a:r>
            <a:endParaRPr>
              <a:solidFill>
                <a:srgbClr val="2A5010"/>
              </a:solidFill>
            </a:endParaRPr>
          </a:p>
        </p:txBody>
      </p:sp>
      <p:sp>
        <p:nvSpPr>
          <p:cNvPr id="289" name="Google Shape;289;p26"/>
          <p:cNvSpPr txBox="1">
            <a:spLocks noGrp="1"/>
          </p:cNvSpPr>
          <p:nvPr>
            <p:ph type="body" idx="1"/>
          </p:nvPr>
        </p:nvSpPr>
        <p:spPr>
          <a:xfrm>
            <a:off x="1981200" y="2132857"/>
            <a:ext cx="8229600" cy="39933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sz="3200" b="1"/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200" b="1"/>
              <a:t>What advice would you give the family?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b="1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27"/>
          <p:cNvSpPr txBox="1">
            <a:spLocks noGrp="1"/>
          </p:cNvSpPr>
          <p:nvPr>
            <p:ph type="body" idx="1"/>
          </p:nvPr>
        </p:nvSpPr>
        <p:spPr>
          <a:xfrm>
            <a:off x="677325" y="1101750"/>
            <a:ext cx="9301500" cy="493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400" b="1"/>
              <a:t>Answer 7:</a:t>
            </a:r>
            <a:r>
              <a:rPr lang="en-MY" sz="3200" b="1"/>
              <a:t> 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200"/>
              <a:t>a. Diet Advice and Oral health education on importance of oral hygiene for Ms Baiduri and Mr Zul- especially for the prevention of 	ECC for Mr Zul. 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200"/>
              <a:t>b. Motivational interviewing and anticipatory guidance for the parents.</a:t>
            </a:r>
            <a:endParaRPr/>
          </a:p>
          <a:p>
            <a:pPr marL="342900" lvl="0" indent="-13970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8"/>
          <p:cNvSpPr txBox="1"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MY" sz="4400" b="1">
                <a:solidFill>
                  <a:srgbClr val="2A5010"/>
                </a:solidFill>
              </a:rPr>
              <a:t>Question 8: </a:t>
            </a:r>
            <a:endParaRPr>
              <a:solidFill>
                <a:srgbClr val="2A5010"/>
              </a:solidFill>
            </a:endParaRPr>
          </a:p>
        </p:txBody>
      </p:sp>
      <p:sp>
        <p:nvSpPr>
          <p:cNvPr id="300" name="Google Shape;300;p28"/>
          <p:cNvSpPr txBox="1">
            <a:spLocks noGrp="1"/>
          </p:cNvSpPr>
          <p:nvPr>
            <p:ph type="body" idx="1"/>
          </p:nvPr>
        </p:nvSpPr>
        <p:spPr>
          <a:xfrm>
            <a:off x="1548275" y="2132850"/>
            <a:ext cx="8940300" cy="399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sz="3200" b="1"/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200" b="1"/>
              <a:t>Mr Zul presented with a white spot lesion on 51 and he is poorly cooperative. </a:t>
            </a:r>
            <a:endParaRPr/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200" b="1"/>
              <a:t>What would you do?</a:t>
            </a:r>
            <a:endParaRPr b="1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29"/>
          <p:cNvSpPr txBox="1">
            <a:spLocks noGrp="1"/>
          </p:cNvSpPr>
          <p:nvPr>
            <p:ph type="body" idx="1"/>
          </p:nvPr>
        </p:nvSpPr>
        <p:spPr>
          <a:xfrm>
            <a:off x="922175" y="424650"/>
            <a:ext cx="8662500" cy="600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85000" lnSpcReduction="2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4117"/>
              <a:buNone/>
            </a:pPr>
            <a:r>
              <a:rPr lang="en-MY" sz="3400" b="1"/>
              <a:t>Answer 8</a:t>
            </a:r>
            <a:r>
              <a:rPr lang="en-MY" sz="3400"/>
              <a:t>:</a:t>
            </a:r>
            <a:r>
              <a:rPr lang="en-MY" sz="3200"/>
              <a:t> </a:t>
            </a:r>
            <a:endParaRPr/>
          </a:p>
          <a:p>
            <a:pPr marL="0" lvl="0" indent="0" algn="l" rtl="0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52218"/>
              <a:buNone/>
            </a:pPr>
            <a:r>
              <a:rPr lang="en-MY" sz="3447"/>
              <a:t>a</a:t>
            </a:r>
            <a:r>
              <a:rPr lang="en-MY" sz="4035"/>
              <a:t>. </a:t>
            </a:r>
            <a:r>
              <a:rPr lang="en-MY" sz="3200"/>
              <a:t>Caries risk assessment would be performed and based on caries risk he would be categorized as high risk.  </a:t>
            </a:r>
            <a:endParaRPr/>
          </a:p>
          <a:p>
            <a:pPr marL="0" lvl="0" indent="0" algn="l" rtl="0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MY" sz="3200"/>
              <a:t>b. Preventive intervention based on caries risk will should be performed:-</a:t>
            </a:r>
            <a:endParaRPr/>
          </a:p>
          <a:p>
            <a:pPr marL="742950" lvl="1" indent="-34604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MY" sz="2858" b="0"/>
              <a:t>the use </a:t>
            </a:r>
            <a:r>
              <a:rPr lang="en-MY" sz="2858"/>
              <a:t>a smear layer </a:t>
            </a:r>
            <a:r>
              <a:rPr lang="en-MY" sz="2858" b="0"/>
              <a:t>of fluoride toothpaste</a:t>
            </a:r>
            <a:r>
              <a:rPr lang="en-MY" sz="2858"/>
              <a:t> with tooth brushing performed by mother</a:t>
            </a:r>
            <a:endParaRPr sz="2858" b="0"/>
          </a:p>
          <a:p>
            <a:pPr marL="742950" lvl="1" indent="-34604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MY" sz="2858" b="0"/>
              <a:t>anticipatory guidance, </a:t>
            </a:r>
            <a:endParaRPr sz="2858"/>
          </a:p>
          <a:p>
            <a:pPr marL="742950" lvl="1" indent="-34604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MY" sz="2858" b="0"/>
              <a:t>dietary advice</a:t>
            </a:r>
            <a:endParaRPr sz="2858"/>
          </a:p>
          <a:p>
            <a:pPr marL="742950" lvl="1" indent="-346040" algn="l" rtl="0">
              <a:spcBef>
                <a:spcPts val="43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MY" sz="2858" b="0"/>
              <a:t>topical fluoride application</a:t>
            </a:r>
            <a:endParaRPr sz="2858"/>
          </a:p>
          <a:p>
            <a:pPr marL="0" lvl="0" indent="0" algn="l" rtl="0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58858"/>
              <a:buNone/>
            </a:pPr>
            <a:r>
              <a:rPr lang="en-MY" sz="3058" b="0"/>
              <a:t>c. Interdisciplinary collaboration for Mr Zul’s oral health management and general well-being.- to refer Mr Zul or to consult the </a:t>
            </a:r>
            <a:r>
              <a:rPr lang="en-MY" sz="3058"/>
              <a:t>Pediatric</a:t>
            </a:r>
            <a:r>
              <a:rPr lang="en-MY" sz="3058" b="0"/>
              <a:t> Dental  Specialist for further management.</a:t>
            </a:r>
            <a:endParaRPr sz="3058"/>
          </a:p>
          <a:p>
            <a:pPr marL="0" lvl="0" indent="0" algn="l" rtl="0">
              <a:spcBef>
                <a:spcPts val="496"/>
              </a:spcBef>
              <a:spcAft>
                <a:spcPts val="0"/>
              </a:spcAft>
              <a:buClr>
                <a:schemeClr val="dk1"/>
              </a:buClr>
              <a:buSzPct val="58858"/>
              <a:buNone/>
            </a:pPr>
            <a:r>
              <a:rPr lang="en-MY" sz="3058"/>
              <a:t>d. TCA three-monthly </a:t>
            </a:r>
            <a:endParaRPr sz="3058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0" name="Google Shape;310;p3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59475" y="2324825"/>
            <a:ext cx="11295050" cy="1855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4"/>
          <p:cNvSpPr txBox="1">
            <a:spLocks noGrp="1"/>
          </p:cNvSpPr>
          <p:nvPr>
            <p:ph type="title"/>
          </p:nvPr>
        </p:nvSpPr>
        <p:spPr>
          <a:xfrm>
            <a:off x="677324" y="609600"/>
            <a:ext cx="97383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MY" sz="4400" b="1">
                <a:solidFill>
                  <a:srgbClr val="2A5010"/>
                </a:solidFill>
              </a:rPr>
              <a:t>Question 1</a:t>
            </a:r>
            <a:endParaRPr>
              <a:solidFill>
                <a:srgbClr val="2A5010"/>
              </a:solidFill>
            </a:endParaRPr>
          </a:p>
        </p:txBody>
      </p:sp>
      <p:sp>
        <p:nvSpPr>
          <p:cNvPr id="166" name="Google Shape;166;p4"/>
          <p:cNvSpPr txBox="1">
            <a:spLocks noGrp="1"/>
          </p:cNvSpPr>
          <p:nvPr>
            <p:ph type="body" idx="1"/>
          </p:nvPr>
        </p:nvSpPr>
        <p:spPr>
          <a:xfrm>
            <a:off x="677324" y="2160600"/>
            <a:ext cx="9840300" cy="38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endParaRPr sz="4400" b="1"/>
          </a:p>
          <a:p>
            <a:pPr marL="0" lvl="0" indent="0" algn="ctr" rtl="0">
              <a:spcBef>
                <a:spcPts val="880"/>
              </a:spcBef>
              <a:spcAft>
                <a:spcPts val="0"/>
              </a:spcAft>
              <a:buClr>
                <a:schemeClr val="dk1"/>
              </a:buClr>
              <a:buSzPts val="4400"/>
              <a:buNone/>
            </a:pPr>
            <a:r>
              <a:rPr lang="en-MY" sz="4400" b="1"/>
              <a:t>What is the preventable risk factor that can be identified?</a:t>
            </a:r>
            <a:endParaRPr sz="440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315;p31"/>
          <p:cNvSpPr txBox="1">
            <a:spLocks noGrp="1"/>
          </p:cNvSpPr>
          <p:nvPr>
            <p:ph type="ctrTitle"/>
          </p:nvPr>
        </p:nvSpPr>
        <p:spPr>
          <a:xfrm>
            <a:off x="1184250" y="2033625"/>
            <a:ext cx="8852700" cy="230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MY">
                <a:solidFill>
                  <a:srgbClr val="2A5010"/>
                </a:solidFill>
              </a:rPr>
              <a:t>THANK YOU</a:t>
            </a:r>
            <a:endParaRPr>
              <a:solidFill>
                <a:srgbClr val="2A501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5"/>
          <p:cNvSpPr txBox="1">
            <a:spLocks noGrp="1"/>
          </p:cNvSpPr>
          <p:nvPr>
            <p:ph type="body" idx="1"/>
          </p:nvPr>
        </p:nvSpPr>
        <p:spPr>
          <a:xfrm>
            <a:off x="1981200" y="1268761"/>
            <a:ext cx="8229600" cy="485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</a:pPr>
            <a:r>
              <a:rPr lang="en-MY" sz="3600" b="1"/>
              <a:t>Answer: </a:t>
            </a:r>
            <a:endParaRPr/>
          </a:p>
          <a:p>
            <a:pPr marL="342900" lvl="0" indent="-342900" algn="l" rtl="0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en-MY" sz="3600"/>
              <a:t>Bottle feeding at age 2 years-old</a:t>
            </a:r>
            <a:endParaRPr sz="3600"/>
          </a:p>
          <a:p>
            <a:pPr marL="342900" lvl="0" indent="-342900" algn="l" rtl="0">
              <a:spcBef>
                <a:spcPts val="720"/>
              </a:spcBef>
              <a:spcAft>
                <a:spcPts val="0"/>
              </a:spcAft>
              <a:buClr>
                <a:schemeClr val="dk1"/>
              </a:buClr>
              <a:buSzPts val="3600"/>
              <a:buChar char="•"/>
            </a:pPr>
            <a:r>
              <a:rPr lang="en-MY" sz="3600"/>
              <a:t>Requiring the bottle to sleep at night</a:t>
            </a:r>
            <a:endParaRPr sz="3600"/>
          </a:p>
          <a:p>
            <a:pPr marL="342900" lvl="0" indent="-342900" algn="l" rtl="0">
              <a:spcBef>
                <a:spcPts val="720"/>
              </a:spcBef>
              <a:spcAft>
                <a:spcPts val="0"/>
              </a:spcAft>
              <a:buSzPts val="3600"/>
              <a:buChar char="•"/>
            </a:pPr>
            <a:r>
              <a:rPr lang="en-MY" sz="3600"/>
              <a:t>Presence of visible plaque</a:t>
            </a:r>
            <a:endParaRPr sz="3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6"/>
          <p:cNvSpPr txBox="1">
            <a:spLocks noGrp="1"/>
          </p:cNvSpPr>
          <p:nvPr>
            <p:ph type="title"/>
          </p:nvPr>
        </p:nvSpPr>
        <p:spPr>
          <a:xfrm>
            <a:off x="677324" y="609600"/>
            <a:ext cx="97965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rebuchet MS"/>
              <a:buNone/>
            </a:pPr>
            <a:r>
              <a:rPr lang="en-MY" sz="4400" b="1">
                <a:solidFill>
                  <a:srgbClr val="2A5010"/>
                </a:solidFill>
              </a:rPr>
              <a:t>Question 2: </a:t>
            </a:r>
            <a:endParaRPr>
              <a:solidFill>
                <a:srgbClr val="2A5010"/>
              </a:solidFill>
            </a:endParaRPr>
          </a:p>
        </p:txBody>
      </p:sp>
      <p:sp>
        <p:nvSpPr>
          <p:cNvPr id="177" name="Google Shape;177;p6"/>
          <p:cNvSpPr txBox="1">
            <a:spLocks noGrp="1"/>
          </p:cNvSpPr>
          <p:nvPr>
            <p:ph type="body" idx="1"/>
          </p:nvPr>
        </p:nvSpPr>
        <p:spPr>
          <a:xfrm>
            <a:off x="677325" y="2160600"/>
            <a:ext cx="10131300" cy="388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endParaRPr sz="4000" b="1"/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rPr lang="en-MY" sz="4000" b="1"/>
              <a:t>What advice would you give </a:t>
            </a:r>
            <a:endParaRPr/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4000"/>
              <a:buNone/>
            </a:pPr>
            <a:r>
              <a:rPr lang="en-MY" sz="4000" b="1"/>
              <a:t>Ms Baiduri’s parents?</a:t>
            </a:r>
            <a:endParaRPr sz="4000" b="1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7"/>
          <p:cNvSpPr txBox="1">
            <a:spLocks noGrp="1"/>
          </p:cNvSpPr>
          <p:nvPr>
            <p:ph type="body" idx="1"/>
          </p:nvPr>
        </p:nvSpPr>
        <p:spPr>
          <a:xfrm>
            <a:off x="1533700" y="764700"/>
            <a:ext cx="8677200" cy="575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 fontScale="92500" lnSpcReduction="1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MY" sz="3800" b="1"/>
              <a:t>Answer:</a:t>
            </a:r>
            <a:endParaRPr/>
          </a:p>
          <a:p>
            <a:pPr marL="514350" lvl="0" indent="-51435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AutoNum type="alphaLcPeriod"/>
            </a:pPr>
            <a:r>
              <a:rPr lang="en-MY" sz="3200"/>
              <a:t>Diet advice:-</a:t>
            </a:r>
            <a:endParaRPr/>
          </a:p>
          <a:p>
            <a:pPr marL="914400" lvl="1" indent="-58420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MY" sz="2789"/>
              <a:t>Bottle feeding to be stopped now. Encourage to use other methods such as cups, etc.</a:t>
            </a:r>
            <a:endParaRPr sz="2789"/>
          </a:p>
          <a:p>
            <a:pPr marL="914400" lvl="1" indent="-584200" algn="l" rtl="0">
              <a:spcBef>
                <a:spcPts val="518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MY" sz="2789"/>
              <a:t>Diet advice to the parents.</a:t>
            </a:r>
            <a:endParaRPr sz="2789"/>
          </a:p>
          <a:p>
            <a:pPr marL="0" lvl="0" indent="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MY" sz="3200"/>
              <a:t>b. Plaque Control Advice- </a:t>
            </a:r>
            <a:endParaRPr/>
          </a:p>
          <a:p>
            <a:pPr marL="342900" lvl="0" indent="-34290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MY" sz="3200"/>
              <a:t>Mechanical Plaque Control with either manual or electric toothbrush, twice daily including as last thing at night.</a:t>
            </a:r>
            <a:endParaRPr/>
          </a:p>
          <a:p>
            <a:pPr marL="342900" lvl="0" indent="-34290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56155"/>
              <a:buChar char="•"/>
            </a:pPr>
            <a:r>
              <a:rPr lang="en-MY" sz="3205"/>
              <a:t>Use of </a:t>
            </a:r>
            <a:r>
              <a:rPr lang="en-MY" sz="3200"/>
              <a:t>either a smear or a rice-grain size of toothpaste containing 1000-1500 ppm fluoride</a:t>
            </a:r>
            <a:r>
              <a:rPr lang="en-MY"/>
              <a:t>.</a:t>
            </a:r>
            <a:r>
              <a:rPr lang="en-MY" sz="3200"/>
              <a:t> </a:t>
            </a:r>
            <a:endParaRPr/>
          </a:p>
          <a:p>
            <a:pPr marL="342900" lvl="0" indent="-419100" algn="l" rtl="0">
              <a:spcBef>
                <a:spcPts val="59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MY" sz="3097"/>
              <a:t>Parent supervised toothbrushing (or performed)</a:t>
            </a:r>
            <a:endParaRPr sz="3097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7" name="Google Shape;187;p8"/>
          <p:cNvPicPr preferRelativeResize="0">
            <a:picLocks noGrp="1"/>
          </p:cNvPicPr>
          <p:nvPr>
            <p:ph type="body" idx="1"/>
          </p:nvPr>
        </p:nvPicPr>
        <p:blipFill rotWithShape="1">
          <a:blip r:embed="rId3">
            <a:alphaModFix/>
          </a:blip>
          <a:srcRect/>
          <a:stretch/>
        </p:blipFill>
        <p:spPr>
          <a:xfrm>
            <a:off x="1676400" y="1874201"/>
            <a:ext cx="8229600" cy="189630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676400" y="404665"/>
            <a:ext cx="8839200" cy="145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8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676401" y="3791032"/>
            <a:ext cx="8829675" cy="1638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Google Shape;194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76400" y="1757363"/>
            <a:ext cx="8839200" cy="3343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0"/>
          <p:cNvSpPr txBox="1">
            <a:spLocks noGrp="1"/>
          </p:cNvSpPr>
          <p:nvPr>
            <p:ph type="title"/>
          </p:nvPr>
        </p:nvSpPr>
        <p:spPr>
          <a:xfrm>
            <a:off x="677323" y="609600"/>
            <a:ext cx="10248000" cy="132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Times New Roman"/>
              <a:buNone/>
            </a:pPr>
            <a:r>
              <a:rPr lang="en-MY" sz="4400" b="1">
                <a:solidFill>
                  <a:srgbClr val="2A5010"/>
                </a:solidFill>
              </a:rPr>
              <a:t>Question 3: </a:t>
            </a:r>
            <a:endParaRPr>
              <a:solidFill>
                <a:srgbClr val="2A5010"/>
              </a:solidFill>
            </a:endParaRPr>
          </a:p>
        </p:txBody>
      </p:sp>
      <p:sp>
        <p:nvSpPr>
          <p:cNvPr id="200" name="Google Shape;200;p10"/>
          <p:cNvSpPr txBox="1">
            <a:spLocks noGrp="1"/>
          </p:cNvSpPr>
          <p:nvPr>
            <p:ph type="body" idx="1"/>
          </p:nvPr>
        </p:nvSpPr>
        <p:spPr>
          <a:xfrm>
            <a:off x="1981200" y="2060849"/>
            <a:ext cx="8229600" cy="406531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 sz="3200" b="1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0" lvl="0" indent="0" algn="ctr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en-MY" sz="3200" b="1"/>
              <a:t>Based on caries risk assessment, how would you classify Ms Baiduri’s caries risk?</a:t>
            </a:r>
            <a:endParaRPr/>
          </a:p>
          <a:p>
            <a:pPr marL="0" lvl="0" indent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rgbClr val="000000"/>
      </a:dk1>
      <a:lt1>
        <a:srgbClr val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696</Words>
  <Application>Microsoft Office PowerPoint</Application>
  <PresentationFormat>Widescreen</PresentationFormat>
  <Paragraphs>89</Paragraphs>
  <Slides>30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Arial Rounded</vt:lpstr>
      <vt:lpstr>Calibri</vt:lpstr>
      <vt:lpstr>Noto Sans Symbols</vt:lpstr>
      <vt:lpstr>Times New Roman</vt:lpstr>
      <vt:lpstr>Trebuchet MS</vt:lpstr>
      <vt:lpstr>Facet</vt:lpstr>
      <vt:lpstr>PowerPoint Presentation</vt:lpstr>
      <vt:lpstr>MISS BAIDURI</vt:lpstr>
      <vt:lpstr>Question 1</vt:lpstr>
      <vt:lpstr>PowerPoint Presentation</vt:lpstr>
      <vt:lpstr>Question 2: </vt:lpstr>
      <vt:lpstr>PowerPoint Presentation</vt:lpstr>
      <vt:lpstr>PowerPoint Presentation</vt:lpstr>
      <vt:lpstr>PowerPoint Presentation</vt:lpstr>
      <vt:lpstr>Question 3: </vt:lpstr>
      <vt:lpstr>Answer 3: </vt:lpstr>
      <vt:lpstr>PowerPoint Presentation</vt:lpstr>
      <vt:lpstr>Question 4: </vt:lpstr>
      <vt:lpstr>PowerPoint Presentation</vt:lpstr>
      <vt:lpstr>PowerPoint Presentation</vt:lpstr>
      <vt:lpstr>PowerPoint Presentation</vt:lpstr>
      <vt:lpstr>PowerPoint Presentation</vt:lpstr>
      <vt:lpstr>Scenario Continues</vt:lpstr>
      <vt:lpstr>Question 5: </vt:lpstr>
      <vt:lpstr>PowerPoint Presentation</vt:lpstr>
      <vt:lpstr>PowerPoint Presentation</vt:lpstr>
      <vt:lpstr>Question 6: </vt:lpstr>
      <vt:lpstr>PowerPoint Presentation</vt:lpstr>
      <vt:lpstr>PowerPoint Presentation</vt:lpstr>
      <vt:lpstr>And the Scenario Continues Again,.</vt:lpstr>
      <vt:lpstr>Question 7:  </vt:lpstr>
      <vt:lpstr>PowerPoint Presentation</vt:lpstr>
      <vt:lpstr>Question 8: </vt:lpstr>
      <vt:lpstr>PowerPoint Presentation</vt:lpstr>
      <vt:lpstr>PowerPoint Presentation</vt:lpstr>
      <vt:lpstr>THANK YOU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Sourabh</dc:creator>
  <cp:lastModifiedBy>parveensathia@gmail.com</cp:lastModifiedBy>
  <cp:revision>1</cp:revision>
  <dcterms:created xsi:type="dcterms:W3CDTF">2019-12-13T13:11:00Z</dcterms:created>
  <dcterms:modified xsi:type="dcterms:W3CDTF">2025-11-27T08:19:39Z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1033-11.2.0.9150</vt:lpwstr>
  </property>
</Properties>
</file>